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4" r:id="rId3"/>
    <p:sldId id="258" r:id="rId4"/>
    <p:sldId id="259" r:id="rId5"/>
    <p:sldId id="260" r:id="rId6"/>
    <p:sldId id="261" r:id="rId7"/>
    <p:sldId id="273" r:id="rId8"/>
    <p:sldId id="262" r:id="rId9"/>
    <p:sldId id="275" r:id="rId10"/>
    <p:sldId id="263" r:id="rId11"/>
    <p:sldId id="264" r:id="rId12"/>
    <p:sldId id="268" r:id="rId13"/>
    <p:sldId id="276" r:id="rId14"/>
    <p:sldId id="270" r:id="rId15"/>
    <p:sldId id="278" r:id="rId16"/>
    <p:sldId id="280" r:id="rId17"/>
    <p:sldId id="272" r:id="rId18"/>
    <p:sldId id="279" r:id="rId19"/>
    <p:sldId id="26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微软用户" initials="微软用户" lastIdx="2" clrIdx="1"/>
  <p:cmAuthor id="2" name="xiaomijia" initials="xiaomiji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64" autoAdjust="0"/>
    <p:restoredTop sz="96642" autoAdjust="0"/>
  </p:normalViewPr>
  <p:slideViewPr>
    <p:cSldViewPr>
      <p:cViewPr>
        <p:scale>
          <a:sx n="100" d="100"/>
          <a:sy n="100" d="100"/>
        </p:scale>
        <p:origin x="-34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E5CCE-1FD1-4014-B5F2-E945F176BDF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7493-A11B-4AED-8CAA-BC82A02598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493-A11B-4AED-8CAA-BC82A025982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493-A11B-4AED-8CAA-BC82A025982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493-A11B-4AED-8CAA-BC82A025982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493-A11B-4AED-8CAA-BC82A025982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493-A11B-4AED-8CAA-BC82A025982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7493-A11B-4AED-8CAA-BC82A025982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2015-1-9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enzheng.bjmu.edu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8662" y="1785926"/>
            <a:ext cx="7572428" cy="3000396"/>
          </a:xfrm>
        </p:spPr>
        <p:txBody>
          <a:bodyPr>
            <a:normAutofit/>
          </a:bodyPr>
          <a:lstStyle/>
          <a:p>
            <a:pPr algn="r"/>
            <a:r>
              <a:rPr lang="zh-CN" altLang="en-US" dirty="0" smtClean="0"/>
              <a:t>教育部临床医学专业认证系统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简要操作说明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——</a:t>
            </a:r>
            <a:r>
              <a:rPr lang="zh-CN" altLang="en-US" dirty="0" smtClean="0"/>
              <a:t>院校篇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教育部临床医学专业认证工作委员会秘书处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步 确定现场考察专家组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5106" y="2214554"/>
            <a:ext cx="2928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）查看专家组成员；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）选择是否同意；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）给出原因；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）保存。</a:t>
            </a:r>
            <a:endParaRPr lang="en-US" altLang="zh-CN" dirty="0" smtClean="0"/>
          </a:p>
        </p:txBody>
      </p:sp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214554"/>
            <a:ext cx="1071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71438" y="2000240"/>
            <a:ext cx="6286512" cy="4714908"/>
            <a:chOff x="71438" y="2000240"/>
            <a:chExt cx="6286512" cy="4714908"/>
          </a:xfrm>
        </p:grpSpPr>
        <p:pic>
          <p:nvPicPr>
            <p:cNvPr id="7" name="图片 6"/>
            <p:cNvPicPr/>
            <p:nvPr/>
          </p:nvPicPr>
          <p:blipFill>
            <a:blip r:embed="rId4"/>
            <a:srcRect r="1301"/>
            <a:stretch>
              <a:fillRect/>
            </a:stretch>
          </p:blipFill>
          <p:spPr bwMode="auto">
            <a:xfrm>
              <a:off x="79636" y="2000240"/>
              <a:ext cx="6278314" cy="457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71438" y="4429132"/>
              <a:ext cx="1357290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1438" y="5357826"/>
              <a:ext cx="1643042" cy="2143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1538" y="5929330"/>
              <a:ext cx="5143536" cy="7858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步 确定现场考察时间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44" y="2428868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）查看现场考察时间；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）选择是否通过该时间；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）保存。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000240"/>
            <a:ext cx="64293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2566985"/>
            <a:ext cx="923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11</a:t>
            </a:r>
            <a:r>
              <a:rPr lang="zh-CN" altLang="en-US" dirty="0" smtClean="0"/>
              <a:t>步 自评报告提交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5106" y="2000240"/>
            <a:ext cx="2928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）填写报告标题；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）选择报告版本；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）以文件形式上传报告；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）和</a:t>
            </a:r>
            <a:r>
              <a:rPr lang="en-US" altLang="zh-CN" dirty="0" smtClean="0"/>
              <a:t>/</a:t>
            </a:r>
            <a:r>
              <a:rPr lang="zh-CN" altLang="en-US" dirty="0" smtClean="0"/>
              <a:t>或在线填写报告；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）保存并提交。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1200" dirty="0" smtClean="0"/>
              <a:t>“保存”</a:t>
            </a:r>
            <a:r>
              <a:rPr lang="zh-CN" altLang="en-US" sz="1200" dirty="0" smtClean="0"/>
              <a:t>：</a:t>
            </a:r>
            <a:r>
              <a:rPr lang="zh-CN" altLang="en-US" sz="1200" dirty="0" smtClean="0"/>
              <a:t>保存</a:t>
            </a:r>
            <a:r>
              <a:rPr lang="zh-CN" altLang="en-US" sz="1200" dirty="0" smtClean="0"/>
              <a:t>后</a:t>
            </a:r>
            <a:r>
              <a:rPr lang="zh-CN" altLang="en-US" sz="1200" dirty="0" smtClean="0"/>
              <a:t>可</a:t>
            </a:r>
            <a:r>
              <a:rPr lang="zh-CN" altLang="en-US" sz="1200" dirty="0" smtClean="0"/>
              <a:t>再次进入修改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1200" dirty="0" smtClean="0"/>
              <a:t> “保存并提交”：提交后不可修改。</a:t>
            </a:r>
            <a:endParaRPr lang="en-US" altLang="zh-CN" sz="1200" dirty="0" smtClean="0"/>
          </a:p>
        </p:txBody>
      </p:sp>
      <p:pic>
        <p:nvPicPr>
          <p:cNvPr id="9" name="图片 8"/>
          <p:cNvPicPr/>
          <p:nvPr/>
        </p:nvPicPr>
        <p:blipFill>
          <a:blip r:embed="rId2" cstate="print"/>
          <a:srcRect l="3846"/>
          <a:stretch>
            <a:fillRect/>
          </a:stretch>
        </p:blipFill>
        <p:spPr bwMode="auto">
          <a:xfrm>
            <a:off x="7858148" y="1928802"/>
            <a:ext cx="85725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/>
          <a:srcRect r="1398"/>
          <a:stretch>
            <a:fillRect/>
          </a:stretch>
        </p:blipFill>
        <p:spPr bwMode="auto">
          <a:xfrm>
            <a:off x="0" y="2000240"/>
            <a:ext cx="6444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/>
          <a:srcRect r="1525"/>
          <a:stretch>
            <a:fillRect/>
          </a:stretch>
        </p:blipFill>
        <p:spPr bwMode="auto">
          <a:xfrm>
            <a:off x="0" y="4572008"/>
            <a:ext cx="64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3429000"/>
            <a:ext cx="364330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32" y="3571876"/>
            <a:ext cx="1836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32" y="4534884"/>
            <a:ext cx="576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438" y="5143512"/>
            <a:ext cx="6215074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15</a:t>
            </a:r>
            <a:r>
              <a:rPr lang="zh-CN" altLang="en-US" dirty="0" smtClean="0"/>
              <a:t>步 现场考察日程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2428868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）查看现场考察日程；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）下载日程附件；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）返回。</a:t>
            </a:r>
            <a:endParaRPr lang="en-US" altLang="zh-CN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 b="4615"/>
          <a:stretch>
            <a:fillRect/>
          </a:stretch>
        </p:blipFill>
        <p:spPr bwMode="auto">
          <a:xfrm>
            <a:off x="142844" y="2143116"/>
            <a:ext cx="62151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571745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00034" y="5214950"/>
            <a:ext cx="5500726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438" y="5891082"/>
            <a:ext cx="1152000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18</a:t>
            </a:r>
            <a:r>
              <a:rPr lang="zh-CN" altLang="en-US" dirty="0" smtClean="0"/>
              <a:t>步 认证工作专家评价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2428868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）点击标题展开问题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）填写问卷；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r>
              <a:rPr lang="zh-CN" altLang="en-US" dirty="0" smtClean="0"/>
              <a:t>保存。</a:t>
            </a:r>
            <a:endParaRPr lang="en-US" altLang="zh-CN" dirty="0" smtClean="0"/>
          </a:p>
        </p:txBody>
      </p:sp>
      <p:pic>
        <p:nvPicPr>
          <p:cNvPr id="9" name="图片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143116"/>
            <a:ext cx="62865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3" cstate="print"/>
          <a:srcRect l="6000" t="25532" b="12388"/>
          <a:stretch>
            <a:fillRect/>
          </a:stretch>
        </p:blipFill>
        <p:spPr bwMode="auto">
          <a:xfrm>
            <a:off x="7858180" y="2643182"/>
            <a:ext cx="12858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21</a:t>
            </a:r>
            <a:r>
              <a:rPr lang="zh-CN" altLang="en-US" dirty="0" smtClean="0"/>
              <a:t>步 认证结论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2428868"/>
            <a:ext cx="2714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）查看认证结论；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zh-CN" altLang="en-US" dirty="0" smtClean="0"/>
              <a:t>返回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rcRect r="1309"/>
          <a:stretch>
            <a:fillRect/>
          </a:stretch>
        </p:blipFill>
        <p:spPr bwMode="auto">
          <a:xfrm>
            <a:off x="71438" y="2143116"/>
            <a:ext cx="6480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571"/>
          <a:stretch>
            <a:fillRect/>
          </a:stretch>
        </p:blipFill>
        <p:spPr bwMode="auto">
          <a:xfrm>
            <a:off x="71406" y="5643578"/>
            <a:ext cx="6480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3404" y="2571744"/>
            <a:ext cx="612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1438" y="5313396"/>
            <a:ext cx="6500826" cy="1187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22</a:t>
            </a:r>
            <a:r>
              <a:rPr lang="zh-CN" altLang="en-US" dirty="0" smtClean="0"/>
              <a:t>步 进展报告提醒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428868"/>
            <a:ext cx="3143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）查看进展报告提交时间；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）返回。</a:t>
            </a:r>
            <a:endParaRPr lang="en-US" altLang="zh-CN" dirty="0" smtClean="0"/>
          </a:p>
        </p:txBody>
      </p:sp>
      <p:pic>
        <p:nvPicPr>
          <p:cNvPr id="6" name="图片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3966" y="2571744"/>
            <a:ext cx="720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/>
          <a:srcRect b="28761"/>
          <a:stretch>
            <a:fillRect/>
          </a:stretch>
        </p:blipFill>
        <p:spPr bwMode="auto">
          <a:xfrm>
            <a:off x="71406" y="2214554"/>
            <a:ext cx="61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357290" y="4857760"/>
            <a:ext cx="3857652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23</a:t>
            </a:r>
            <a:r>
              <a:rPr lang="zh-CN" altLang="en-US" dirty="0" smtClean="0"/>
              <a:t>步 进展报告提交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44" y="2428868"/>
            <a:ext cx="2857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）填写进展报告标题；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）以文件形式上传报告；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）和</a:t>
            </a:r>
            <a:r>
              <a:rPr lang="en-US" altLang="zh-CN" dirty="0" smtClean="0"/>
              <a:t>/</a:t>
            </a:r>
            <a:r>
              <a:rPr lang="zh-CN" altLang="en-US" dirty="0" smtClean="0"/>
              <a:t>或在线填写报告；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）保存并提交。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 cstate="print"/>
          <a:srcRect l="10000" r="6667"/>
          <a:stretch>
            <a:fillRect/>
          </a:stretch>
        </p:blipFill>
        <p:spPr bwMode="auto">
          <a:xfrm>
            <a:off x="7715272" y="2583406"/>
            <a:ext cx="785818" cy="5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 rot="5400000" flipH="1" flipV="1">
            <a:off x="2822563" y="3821115"/>
            <a:ext cx="500066" cy="1588"/>
          </a:xfrm>
          <a:prstGeom prst="line">
            <a:avLst/>
          </a:prstGeom>
          <a:ln w="1270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 flipH="1" flipV="1">
            <a:off x="5180017" y="2392355"/>
            <a:ext cx="357190" cy="1588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3"/>
          <a:srcRect r="1571"/>
          <a:stretch>
            <a:fillRect/>
          </a:stretch>
        </p:blipFill>
        <p:spPr bwMode="auto">
          <a:xfrm>
            <a:off x="71406" y="2071678"/>
            <a:ext cx="6372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4"/>
          <a:srcRect r="1587" b="1366"/>
          <a:stretch>
            <a:fillRect/>
          </a:stretch>
        </p:blipFill>
        <p:spPr bwMode="auto">
          <a:xfrm>
            <a:off x="71438" y="5072074"/>
            <a:ext cx="6336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71438" y="3891942"/>
            <a:ext cx="5786446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438" y="4786322"/>
            <a:ext cx="576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1406" y="5357826"/>
            <a:ext cx="6215106" cy="1071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26</a:t>
            </a:r>
            <a:r>
              <a:rPr lang="zh-CN" altLang="en-US" dirty="0" smtClean="0"/>
              <a:t>步 进展意见汇总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2428868"/>
            <a:ext cx="2714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）查看进展报告汇总意见；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）返回。</a:t>
            </a:r>
            <a:endParaRPr lang="en-US" altLang="zh-CN" dirty="0" smtClean="0"/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842" y="2643182"/>
            <a:ext cx="61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3"/>
          <a:srcRect r="1478" b="1440"/>
          <a:stretch>
            <a:fillRect/>
          </a:stretch>
        </p:blipFill>
        <p:spPr bwMode="auto">
          <a:xfrm>
            <a:off x="71406" y="2214554"/>
            <a:ext cx="6408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/>
          <a:lstStyle/>
          <a:p>
            <a:r>
              <a:rPr lang="zh-CN" altLang="en-US" dirty="0" smtClean="0"/>
              <a:t>如有任何问题，欢迎随时联系秘书处办公室人员。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联  系  人：谢阿娜、袁丽佳、鲁曼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联系电话：</a:t>
            </a:r>
            <a:r>
              <a:rPr lang="en-US" altLang="zh-CN" dirty="0" smtClean="0"/>
              <a:t>010-82802795</a:t>
            </a:r>
          </a:p>
          <a:p>
            <a:pPr lvl="1"/>
            <a:r>
              <a:rPr lang="zh-CN" altLang="en-US" dirty="0" smtClean="0"/>
              <a:t>电子邮箱：</a:t>
            </a:r>
            <a:r>
              <a:rPr lang="en-US" altLang="zh-CN" dirty="0" smtClean="0"/>
              <a:t>renzheng@bjmu.edu.cn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285984" y="4071942"/>
            <a:ext cx="44291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感谢支持！</a:t>
            </a:r>
            <a:endParaRPr lang="zh-CN" alt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 smtClean="0"/>
              <a:t>一、登录系统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zh-CN" altLang="en-US" sz="4000" dirty="0" smtClean="0"/>
              <a:t>二、功能介绍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zh-CN" altLang="en-US" sz="4000" dirty="0" smtClean="0"/>
              <a:t>三、认证管理</a:t>
            </a:r>
            <a:endParaRPr lang="en-US" altLang="zh-CN" sz="4000" dirty="0" smtClean="0"/>
          </a:p>
          <a:p>
            <a:pPr>
              <a:lnSpc>
                <a:spcPct val="150000"/>
              </a:lnSpc>
            </a:pPr>
            <a:r>
              <a:rPr lang="zh-CN" altLang="en-US" sz="4000" dirty="0" smtClean="0"/>
              <a:t>四、详细说明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一、登录系统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网址：</a:t>
            </a:r>
            <a:r>
              <a:rPr lang="en-US" altLang="zh-CN" sz="2400" dirty="0" smtClean="0">
                <a:hlinkClick r:id="rId2"/>
              </a:rPr>
              <a:t>http://renzheng.bjmu.edu.cn</a:t>
            </a:r>
            <a:endParaRPr lang="en-US" altLang="zh-CN" sz="2400" dirty="0" smtClean="0"/>
          </a:p>
          <a:p>
            <a:r>
              <a:rPr lang="zh-CN" altLang="en-US" sz="2400" dirty="0" smtClean="0"/>
              <a:t>用户名：学校名称，初始密码：</a:t>
            </a:r>
            <a:r>
              <a:rPr lang="en-US" altLang="zh-CN" sz="2400" dirty="0" smtClean="0"/>
              <a:t>123456</a:t>
            </a:r>
          </a:p>
          <a:p>
            <a:endParaRPr lang="zh-CN" altLang="en-US" sz="2400" dirty="0"/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43182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二、功能介绍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、首次登录需要完善学校信息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、“修改密码”：修改初始密码。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、“信息维护”：完善学校信息。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、“下载中心”：下载相关资料。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、“讨 论 区”：发帖或跟帖讨论认证相关事宜。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rcRect r="24208"/>
          <a:stretch>
            <a:fillRect/>
          </a:stretch>
        </p:blipFill>
        <p:spPr bwMode="auto">
          <a:xfrm>
            <a:off x="6715140" y="5214950"/>
            <a:ext cx="2143140" cy="13802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214950"/>
            <a:ext cx="5908768" cy="140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82" y="3916366"/>
            <a:ext cx="877099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144000" cy="27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三、认证管理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、认证项目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按照项目阶段，显示需要参与的各认证项目。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571736" y="4164015"/>
            <a:ext cx="1285884" cy="306388"/>
          </a:xfrm>
          <a:prstGeom prst="wedgeEllipseCallout">
            <a:avLst>
              <a:gd name="adj1" fmla="val -31707"/>
              <a:gd name="adj2" fmla="val 7961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</a:rPr>
              <a:t>查看</a:t>
            </a: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</a:rPr>
              <a:t>项目信息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286380" y="4143380"/>
            <a:ext cx="1285884" cy="285752"/>
          </a:xfrm>
          <a:prstGeom prst="wedgeEllipseCallout">
            <a:avLst>
              <a:gd name="adj1" fmla="val -52062"/>
              <a:gd name="adj2" fmla="val 9189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</a:rPr>
              <a:t>查看</a:t>
            </a: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</a:rPr>
              <a:t>院校信息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8072462" y="4164015"/>
            <a:ext cx="1071538" cy="265117"/>
          </a:xfrm>
          <a:prstGeom prst="wedgeEllipseCallout">
            <a:avLst>
              <a:gd name="adj1" fmla="val -17615"/>
              <a:gd name="adj2" fmla="val 1080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</a:rPr>
              <a:t>进入</a:t>
            </a:r>
            <a:r>
              <a:rPr kumimoji="0" lang="zh-CN" altLang="en-US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</a:rPr>
              <a:t>流程图</a:t>
            </a:r>
            <a:endParaRPr kumimoji="0" 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rcRect t="26567" r="43228" b="14168"/>
          <a:stretch>
            <a:fillRect/>
          </a:stretch>
        </p:blipFill>
        <p:spPr bwMode="auto">
          <a:xfrm>
            <a:off x="928662" y="4786298"/>
            <a:ext cx="4357718" cy="201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 rot="5400000">
            <a:off x="2302860" y="4766636"/>
            <a:ext cx="252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2844" y="3286124"/>
            <a:ext cx="2571768" cy="3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3"/>
          <a:srcRect l="12166" r="13658"/>
          <a:stretch>
            <a:fillRect/>
          </a:stretch>
        </p:blipFill>
        <p:spPr bwMode="auto">
          <a:xfrm>
            <a:off x="433156" y="2928934"/>
            <a:ext cx="856800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4495800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、需要操作的步骤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点击“</a:t>
            </a:r>
            <a:r>
              <a:rPr lang="zh-CN" altLang="en-US" b="1" dirty="0" smtClean="0">
                <a:solidFill>
                  <a:srgbClr val="00B050"/>
                </a:solidFill>
              </a:rPr>
              <a:t>进入</a:t>
            </a:r>
            <a:r>
              <a:rPr lang="zh-CN" altLang="en-US" dirty="0" smtClean="0"/>
              <a:t>”按钮，进入项目流程图页面。</a:t>
            </a:r>
            <a:endParaRPr lang="en-US" altLang="zh-CN" dirty="0" smtClean="0"/>
          </a:p>
          <a:p>
            <a:pPr lvl="1"/>
            <a:r>
              <a:rPr lang="zh-CN" altLang="en-US" b="1" dirty="0" smtClean="0">
                <a:solidFill>
                  <a:srgbClr val="00B050"/>
                </a:solidFill>
              </a:rPr>
              <a:t>外圈</a:t>
            </a:r>
            <a:r>
              <a:rPr lang="zh-CN" altLang="en-US" b="1" dirty="0" smtClean="0">
                <a:solidFill>
                  <a:srgbClr val="00B050"/>
                </a:solidFill>
              </a:rPr>
              <a:t>绿色</a:t>
            </a:r>
            <a:r>
              <a:rPr lang="zh-CN" altLang="en-US" dirty="0" smtClean="0"/>
              <a:t>：需要操作或查看。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三、认证管理</a:t>
            </a:r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965175" y="4607727"/>
            <a:ext cx="1356528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3822298" y="5893214"/>
            <a:ext cx="785818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643042" y="4192793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3438" y="571501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已完成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阶段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10800000">
            <a:off x="1000100" y="4264231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2844" y="4121355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进展阶段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214810" y="5857892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71670" y="4071942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未完成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阶段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三、认证管理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8153400" cy="192882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、邮件提醒功能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提示学校需要登录工作系统进行操作。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举例：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5786" y="3669120"/>
            <a:ext cx="7929618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2">
              <a:lnSpc>
                <a:spcPct val="200000"/>
              </a:lnSpc>
            </a:pP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2014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测试大学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自评报告提交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联系人：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管理员已确认临床医学专业认证现场考察时间和专家组成员，请登录教育部临床医学专业认证工作系统提交自评报告。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lvl="2">
              <a:lnSpc>
                <a:spcPct val="150000"/>
              </a:lnSpc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  教育部临床医学专业认证工作系统网址：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http://renzheng.bjmu.edu.cn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4968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 申请认证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学校提交认证申请表、调查问卷、支持材料。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1928802"/>
            <a:ext cx="2928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）填写认证申请表；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）填写调查问卷；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）上传支持材料（包括培养方案等）；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）点击“提交申请”。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1200" dirty="0" smtClean="0"/>
              <a:t>“保存”</a:t>
            </a:r>
            <a:r>
              <a:rPr lang="zh-CN" altLang="en-US" sz="1200" dirty="0" smtClean="0"/>
              <a:t>：保存后</a:t>
            </a:r>
            <a:r>
              <a:rPr lang="zh-CN" altLang="en-US" sz="1200" dirty="0" smtClean="0"/>
              <a:t>可</a:t>
            </a:r>
            <a:r>
              <a:rPr lang="zh-CN" altLang="en-US" sz="1200" dirty="0" smtClean="0"/>
              <a:t>再次进入修改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1200" dirty="0" smtClean="0"/>
              <a:t> “提交申请”：完成认证申请步骤</a:t>
            </a:r>
            <a:r>
              <a:rPr lang="zh-CN" altLang="en-US" sz="1200" dirty="0" smtClean="0"/>
              <a:t>，提交后不可</a:t>
            </a:r>
            <a:r>
              <a:rPr lang="zh-CN" altLang="en-US" sz="1200" dirty="0" smtClean="0"/>
              <a:t>进行修改。</a:t>
            </a:r>
            <a:endParaRPr lang="en-US" altLang="zh-CN" sz="12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b="51613"/>
          <a:stretch>
            <a:fillRect/>
          </a:stretch>
        </p:blipFill>
        <p:spPr bwMode="auto">
          <a:xfrm>
            <a:off x="0" y="5072074"/>
            <a:ext cx="61436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0" y="2428868"/>
            <a:ext cx="6143636" cy="2214578"/>
            <a:chOff x="0" y="2000240"/>
            <a:chExt cx="6143636" cy="13573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 b="13636"/>
            <a:stretch>
              <a:fillRect/>
            </a:stretch>
          </p:blipFill>
          <p:spPr bwMode="auto">
            <a:xfrm>
              <a:off x="0" y="2000240"/>
              <a:ext cx="6143636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矩形 11"/>
            <p:cNvSpPr/>
            <p:nvPr/>
          </p:nvSpPr>
          <p:spPr>
            <a:xfrm>
              <a:off x="30910" y="2034554"/>
              <a:ext cx="61200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75182"/>
            <a:ext cx="576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28596" y="2071678"/>
            <a:ext cx="201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dirty="0" smtClean="0"/>
              <a:t>填写认证申请表：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4712074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dirty="0" smtClean="0"/>
              <a:t>填写调查问卷：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四、详细说明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-32" y="1504968"/>
            <a:ext cx="8153400" cy="4495800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 申请认证</a:t>
            </a:r>
            <a:r>
              <a:rPr lang="en-US" altLang="zh-CN" sz="1800" dirty="0" smtClean="0"/>
              <a:t>——</a:t>
            </a:r>
            <a:r>
              <a:rPr lang="zh-CN" altLang="en-US" sz="1800" dirty="0" smtClean="0"/>
              <a:t>学校提交认证申请表、调查问卷、支持材料。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1928802"/>
            <a:ext cx="2928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）点击进入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）填写认证申请表；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）填写调查问卷；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）上传支持材料（包括培养方案等）；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（</a:t>
            </a:r>
            <a:r>
              <a:rPr lang="en-US" altLang="zh-CN" dirty="0" smtClean="0"/>
              <a:t>5</a:t>
            </a:r>
            <a:r>
              <a:rPr lang="zh-CN" altLang="en-US" dirty="0" smtClean="0"/>
              <a:t>）点击“提交申请”。</a:t>
            </a:r>
            <a:endParaRPr lang="en-US" altLang="zh-CN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1200" dirty="0" smtClean="0"/>
              <a:t>“保存”</a:t>
            </a:r>
            <a:r>
              <a:rPr lang="zh-CN" altLang="en-US" sz="1200" dirty="0" smtClean="0"/>
              <a:t>：保存后</a:t>
            </a:r>
            <a:r>
              <a:rPr lang="zh-CN" altLang="en-US" sz="1200" dirty="0" smtClean="0"/>
              <a:t>可</a:t>
            </a:r>
            <a:r>
              <a:rPr lang="zh-CN" altLang="en-US" sz="1200" dirty="0" smtClean="0"/>
              <a:t>再次进入修改</a:t>
            </a:r>
            <a:r>
              <a:rPr lang="zh-CN" altLang="en-US" sz="1200" dirty="0" smtClean="0"/>
              <a:t>；</a:t>
            </a:r>
            <a:endParaRPr lang="en-US" altLang="zh-CN" sz="1200" dirty="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1200" dirty="0" smtClean="0"/>
              <a:t> “提交申请”：完成认证申请步骤</a:t>
            </a:r>
            <a:r>
              <a:rPr lang="zh-CN" altLang="en-US" sz="1200" dirty="0" smtClean="0"/>
              <a:t>，提交后不可</a:t>
            </a:r>
            <a:r>
              <a:rPr lang="zh-CN" altLang="en-US" sz="1200" dirty="0" smtClean="0"/>
              <a:t>进行修改。</a:t>
            </a:r>
            <a:endParaRPr lang="en-US" altLang="zh-CN" sz="1200" dirty="0" smtClean="0"/>
          </a:p>
        </p:txBody>
      </p:sp>
      <p:pic>
        <p:nvPicPr>
          <p:cNvPr id="10" name="图片 9"/>
          <p:cNvPicPr/>
          <p:nvPr/>
        </p:nvPicPr>
        <p:blipFill>
          <a:blip r:embed="rId3" cstate="print"/>
          <a:srcRect t="12592" b="18149"/>
          <a:stretch>
            <a:fillRect/>
          </a:stretch>
        </p:blipFill>
        <p:spPr bwMode="auto">
          <a:xfrm>
            <a:off x="0" y="5146346"/>
            <a:ext cx="61452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>
          <a:xfrm>
            <a:off x="0" y="2428868"/>
            <a:ext cx="6145200" cy="2286016"/>
            <a:chOff x="0" y="4429132"/>
            <a:chExt cx="5930831" cy="1571636"/>
          </a:xfrm>
        </p:grpSpPr>
        <p:pic>
          <p:nvPicPr>
            <p:cNvPr id="9" name="图片 8"/>
            <p:cNvPicPr/>
            <p:nvPr/>
          </p:nvPicPr>
          <p:blipFill>
            <a:blip r:embed="rId4"/>
            <a:srcRect t="10819" r="18155" b="40494"/>
            <a:stretch>
              <a:fillRect/>
            </a:stretch>
          </p:blipFill>
          <p:spPr bwMode="auto">
            <a:xfrm>
              <a:off x="0" y="4429132"/>
              <a:ext cx="5930831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1428728" y="4463446"/>
              <a:ext cx="540000" cy="180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75182"/>
            <a:ext cx="576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8596" y="2071678"/>
            <a:ext cx="201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dirty="0" smtClean="0"/>
              <a:t>上传支持材料：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4714884"/>
            <a:ext cx="201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zh-CN" altLang="en-US" dirty="0" smtClean="0"/>
              <a:t>提交申请：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性">
  <a:themeElements>
    <a:clrScheme name="中性">
      <a:dk1>
        <a:sysClr val="windowText" lastClr="000000"/>
      </a:dk1>
      <a:lt1>
        <a:sysClr val="window" lastClr="FAFAFA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AFAF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2275</TotalTime>
  <Words>800</Words>
  <Application>Microsoft Office PowerPoint</Application>
  <PresentationFormat>全屏显示(4:3)</PresentationFormat>
  <Paragraphs>126</Paragraphs>
  <Slides>19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中性</vt:lpstr>
      <vt:lpstr>教育部临床医学专业认证系统 简要操作说明  ——院校篇</vt:lpstr>
      <vt:lpstr>幻灯片 2</vt:lpstr>
      <vt:lpstr>一、登录系统</vt:lpstr>
      <vt:lpstr>二、功能介绍</vt:lpstr>
      <vt:lpstr>三、认证管理</vt:lpstr>
      <vt:lpstr>三、认证管理</vt:lpstr>
      <vt:lpstr>三、认证管理</vt:lpstr>
      <vt:lpstr>四、详细说明</vt:lpstr>
      <vt:lpstr>四、详细说明</vt:lpstr>
      <vt:lpstr>四、详细说明</vt:lpstr>
      <vt:lpstr>四、详细说明</vt:lpstr>
      <vt:lpstr>四、详细说明</vt:lpstr>
      <vt:lpstr>四、详细说明</vt:lpstr>
      <vt:lpstr>四、详细说明</vt:lpstr>
      <vt:lpstr>四、详细说明</vt:lpstr>
      <vt:lpstr>四、详细说明</vt:lpstr>
      <vt:lpstr>四、详细说明</vt:lpstr>
      <vt:lpstr>四、详细说明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教育部临床医学专业认证系统 简要操作说明 ——专家篇</dc:title>
  <cp:lastModifiedBy>xiaomijia</cp:lastModifiedBy>
  <cp:revision>216</cp:revision>
  <dcterms:modified xsi:type="dcterms:W3CDTF">2015-01-09T02:42:01Z</dcterms:modified>
</cp:coreProperties>
</file>